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Proxima Nova Extrabold"/>
      <p:bold r:id="rId25"/>
    </p:embeddedFont>
    <p:embeddedFont>
      <p:font typeface="Proxima Nova Semibold"/>
      <p:regular r:id="rId26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74B2E6-8186-44A2-9DEB-B4290B4CB0F6}">
  <a:tblStyle styleId="{3B74B2E6-8186-44A2-9DEB-B4290B4CB0F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Semibold-regular.fntdata"/><Relationship Id="rId25" Type="http://schemas.openxmlformats.org/officeDocument/2006/relationships/font" Target="fonts/ProximaNovaExtrabold-bold.fntdata"/><Relationship Id="rId28" Type="http://schemas.openxmlformats.org/officeDocument/2006/relationships/font" Target="fonts/ProximaNovaSemibold-boldItalic.fntdata"/><Relationship Id="rId27" Type="http://schemas.openxmlformats.org/officeDocument/2006/relationships/font" Target="fonts/ProximaNova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4a328014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4a328014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f79dbf03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f79dbf03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79dbf03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f79dbf03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4a328014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4a328014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4a328014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4a328014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f79dbf03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f79dbf03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4a32801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4a32801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4a328014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4a328014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f79dbf03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f79dbf03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f79dbf03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f79dbf03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f79dbf03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f79dbf03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f79dbf03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f79dbf03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f79dbf03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f79dbf03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Jordan@CorkboardConcepts.com" TargetMode="External"/><Relationship Id="rId4" Type="http://schemas.openxmlformats.org/officeDocument/2006/relationships/hyperlink" Target="mailto:Zack@CorkboardConcepts.com" TargetMode="External"/><Relationship Id="rId5" Type="http://schemas.openxmlformats.org/officeDocument/2006/relationships/hyperlink" Target="mailto:Digital@CorkboardConcept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hyperlink" Target="https://www.youtube.com/watch?v=ufWQdmFmrhA&amp;feature=youtu.be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s://www.youtube.com/watch?v=ufWQdmFmrhA&amp;feature=youtu.be" TargetMode="External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" y="0"/>
            <a:ext cx="914243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475"/>
            <a:ext cx="8446074" cy="8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395675"/>
            <a:ext cx="5561075" cy="14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260425" y="367925"/>
            <a:ext cx="49599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Change Tracker: 1 Year</a:t>
            </a:r>
            <a:endParaRPr b="1" sz="3000"/>
          </a:p>
        </p:txBody>
      </p:sp>
      <p:sp>
        <p:nvSpPr>
          <p:cNvPr id="127" name="Google Shape;127;p22"/>
          <p:cNvSpPr txBox="1"/>
          <p:nvPr/>
        </p:nvSpPr>
        <p:spPr>
          <a:xfrm>
            <a:off x="260425" y="1891925"/>
            <a:ext cx="49599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Ad Fraud Prevention:</a:t>
            </a:r>
            <a:endParaRPr b="1"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285F4"/>
                </a:solidFill>
              </a:rPr>
              <a:t>Pound for Pound Comparison</a:t>
            </a:r>
            <a:endParaRPr b="1">
              <a:solidFill>
                <a:srgbClr val="4285F4"/>
              </a:solidFill>
            </a:endParaRPr>
          </a:p>
        </p:txBody>
      </p:sp>
      <p:graphicFrame>
        <p:nvGraphicFramePr>
          <p:cNvPr id="134" name="Google Shape;134;p23"/>
          <p:cNvGraphicFramePr/>
          <p:nvPr/>
        </p:nvGraphicFramePr>
        <p:xfrm>
          <a:off x="311700" y="94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{3B74B2E6-8186-44A2-9DEB-B4290B4CB0F6}</a:tableStyleId>
              </a:tblPr>
              <a:tblGrid>
                <a:gridCol w="1781175"/>
                <a:gridCol w="1562100"/>
                <a:gridCol w="1876425"/>
                <a:gridCol w="1343025"/>
                <a:gridCol w="1781175"/>
              </a:tblGrid>
              <a:tr h="447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Product</a:t>
                      </a:r>
                      <a:endParaRPr b="1"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Before Cost</a:t>
                      </a:r>
                      <a:endParaRPr b="1"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Before Results</a:t>
                      </a:r>
                      <a:endParaRPr b="1"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Now Cost</a:t>
                      </a:r>
                      <a:endParaRPr b="1"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Now Results</a:t>
                      </a:r>
                      <a:endParaRPr b="1"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Programmatic Display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$6,000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168,597 imp.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362 clicks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$6,000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841,000+ imp.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1,230 clicks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Programmatic Video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$1,094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23,404 imp.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$2,600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96,100+ imp.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Social Media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$1,094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84,302 imp.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$1,000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97,124 imp.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Search Engine Marketing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$7,311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12,680 imp.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1,288 clicks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$3,000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22,100 imp.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3737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2,010 clicks</a:t>
                      </a:r>
                      <a:endParaRPr sz="1600">
                        <a:solidFill>
                          <a:srgbClr val="73737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35" name="Google Shape;135;p23"/>
          <p:cNvSpPr txBox="1"/>
          <p:nvPr/>
        </p:nvSpPr>
        <p:spPr>
          <a:xfrm>
            <a:off x="311700" y="4143825"/>
            <a:ext cx="79305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rgbClr val="4285F4"/>
                </a:solidFill>
                <a:latin typeface="Proxima Nova"/>
                <a:ea typeface="Proxima Nova"/>
                <a:cs typeface="Proxima Nova"/>
                <a:sym typeface="Proxima Nova"/>
              </a:rPr>
              <a:t>Comparison:</a:t>
            </a:r>
            <a:r>
              <a:rPr b="1" lang="en" sz="1600">
                <a:solidFill>
                  <a:srgbClr val="73737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600">
                <a:solidFill>
                  <a:srgbClr val="737373"/>
                </a:solidFill>
                <a:latin typeface="Proxima Nova"/>
                <a:ea typeface="Proxima Nova"/>
                <a:cs typeface="Proxima Nova"/>
                <a:sym typeface="Proxima Nova"/>
              </a:rPr>
              <a:t>Dealership using a preferred vendor vs. Corkboard Concepts marketing campaign.</a:t>
            </a:r>
            <a:endParaRPr sz="1600">
              <a:solidFill>
                <a:srgbClr val="73737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71500"/>
            <a:ext cx="9144000" cy="571500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Live Reporting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884787"/>
            <a:ext cx="4872801" cy="31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5000" y="1454650"/>
            <a:ext cx="4455876" cy="33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285F4"/>
                </a:solidFill>
              </a:rPr>
              <a:t>Next Steps</a:t>
            </a:r>
            <a:endParaRPr b="1">
              <a:solidFill>
                <a:srgbClr val="4285F4"/>
              </a:solidFill>
            </a:endParaRPr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017725"/>
            <a:ext cx="8520600" cy="39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Audience Building: </a:t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For any of those interested, please contact us about setting up your analytics, conversion tracking updates, and more.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Advertising Audits &amp; Feedback: </a:t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Each of you should have a brief Digital Audit in the folder’s we’ve provided. This is just a surface report, using external tools. If you would like us to provide a more detailed report, contact Zack or I to gain access to some of your digital properties and we’ll get started!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>
                <a:solidFill>
                  <a:srgbClr val="434343"/>
                </a:solidFill>
              </a:rPr>
              <a:t>Selfishly, we’d love to work with you all in some capacity or another but the options above do not require a transaction.</a:t>
            </a:r>
            <a:endParaRPr i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 Atchison: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Jordan@CorkboardConcepts.com</a:t>
            </a:r>
            <a:r>
              <a:rPr lang="en"/>
              <a:t> / 724-882-2017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Zack Meuschke: </a:t>
            </a:r>
            <a:r>
              <a:rPr lang="en" u="sng">
                <a:solidFill>
                  <a:schemeClr val="hlink"/>
                </a:solidFill>
                <a:hlinkClick r:id="rId4"/>
              </a:rPr>
              <a:t>Zack@CorkboardConcepts.com</a:t>
            </a:r>
            <a:r>
              <a:rPr lang="en"/>
              <a:t> / 412-736-5441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Getting Started: </a:t>
            </a:r>
            <a:r>
              <a:rPr lang="en" u="sng">
                <a:solidFill>
                  <a:schemeClr val="hlink"/>
                </a:solidFill>
                <a:hlinkClick r:id="rId5"/>
              </a:rPr>
              <a:t>Digital@CorkboardConcepts.com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4285F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Who We Are</a:t>
            </a:r>
            <a:endParaRPr sz="3200">
              <a:solidFill>
                <a:srgbClr val="4285F4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Corkboard Concepts</a:t>
            </a: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is a strategic marketing agency providing data driven advertising campaigns through primarily digital mediums. Newer to market, Corkboard Concepts has seen fast pace growth in business, team and capabilities.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 are excited to bring </a:t>
            </a:r>
            <a:r>
              <a:rPr b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efficient </a:t>
            </a: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and </a:t>
            </a:r>
            <a:r>
              <a:rPr b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high performing</a:t>
            </a: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campaigns to our clients, and strive to exceed expectations of our clients. 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451" y="-588788"/>
            <a:ext cx="9175450" cy="57322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Today’s Agenda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75650" y="1011600"/>
            <a:ext cx="5828100" cy="16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</a:rPr>
              <a:t>Leveraging Data</a:t>
            </a:r>
            <a:endParaRPr b="1"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Assisting your group on getting a better handle of your individual dealerships data and scaling with your group relationship.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75650" y="2828875"/>
            <a:ext cx="5609100" cy="16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</a:rPr>
              <a:t>A Marketing Team, In Your Corner</a:t>
            </a:r>
            <a:endParaRPr b="1"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An introduction to Corkboard Concepts services and how we can help you.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2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285F4"/>
                </a:solidFill>
              </a:rPr>
              <a:t>Audience Modelling: Audience Sets, At Scale</a:t>
            </a:r>
            <a:endParaRPr b="1">
              <a:solidFill>
                <a:srgbClr val="4285F4"/>
              </a:solidFill>
            </a:endParaRPr>
          </a:p>
        </p:txBody>
      </p:sp>
      <p:pic>
        <p:nvPicPr>
          <p:cNvPr id="78" name="Google Shape;78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475" y="1999725"/>
            <a:ext cx="2910499" cy="1637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1775" y="2341350"/>
            <a:ext cx="953900" cy="9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622475" y="1874225"/>
            <a:ext cx="44217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3rd Party Audiences are being removed, making targeting more difficult on Facebook and other platforms.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1st Party Audiences can provide better targeting, constantly get refreshed and can be fully manipulated.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86825" y="1031725"/>
            <a:ext cx="7721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If you understood the behaviors of 100 people before buying a product from you, would that help your business? If you understood the behaviors of 1000 people before buying a particular brand/model, would that help your business? 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10047"/>
          <a:stretch/>
        </p:blipFill>
        <p:spPr>
          <a:xfrm>
            <a:off x="0" y="0"/>
            <a:ext cx="9144000" cy="51417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Corkboard Benefits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782125" y="1001425"/>
            <a:ext cx="6049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Data-Driven Solutions:</a:t>
            </a: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Effective digital-conversion tracking, scalable audiences and data management. 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782125" y="2175175"/>
            <a:ext cx="52812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Strong Industry Relationships</a:t>
            </a: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Google Partners, Facebook for Agencies, Multiple DSP Usage etc.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718450" y="3315725"/>
            <a:ext cx="56037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Dealer-First Approach</a:t>
            </a: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We are your marketing team, in your corner. We take your position first over all others, including advertising platforms &amp; even manufacturers.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625" y="1113225"/>
            <a:ext cx="443319" cy="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625" y="2244750"/>
            <a:ext cx="443319" cy="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788" y="3315729"/>
            <a:ext cx="507000" cy="45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0" r="0" t="9966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2355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What We Do  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540300" y="847675"/>
            <a:ext cx="5735700" cy="43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Paid Advertising</a:t>
            </a:r>
            <a:endParaRPr b="1" sz="1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b="1" lang="en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Programmatic Advertising:</a:t>
            </a:r>
            <a:r>
              <a:rPr lang="en" sz="1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Digital display, OTT, &amp; pre/post roll ads served to targeted audiences</a:t>
            </a:r>
            <a:endParaRPr sz="1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b="1" lang="en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Search Engine Marketing (SEM / Paid Search):</a:t>
            </a:r>
            <a:r>
              <a:rPr lang="en" sz="1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Keyword-driven ads on Google</a:t>
            </a:r>
            <a:endParaRPr sz="1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b="1" lang="en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Social Media Marketing:</a:t>
            </a:r>
            <a:r>
              <a:rPr lang="en" sz="1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Targeted ads on Facebook, Instagram, and/or LinkedIn</a:t>
            </a:r>
            <a:endParaRPr sz="1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Organic Management:</a:t>
            </a:r>
            <a:endParaRPr b="1" sz="1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b="1" lang="en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Search Engine Optimization (SEO):</a:t>
            </a:r>
            <a:r>
              <a:rPr lang="en" sz="1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Ongoing work to increase visibility in search engines (Google)</a:t>
            </a:r>
            <a:endParaRPr sz="1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b="1" lang="en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Social Media Management:</a:t>
            </a:r>
            <a:r>
              <a:rPr lang="en" sz="1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Managing your social media presence</a:t>
            </a:r>
            <a:endParaRPr sz="1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Creative Services:</a:t>
            </a:r>
            <a:r>
              <a:rPr lang="en" sz="1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Digital Design/Editing, Marketing Collateral, Drone photography/video, still photography/video, 360° virtual photography</a:t>
            </a:r>
            <a:endParaRPr sz="1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 and Website Maintenance:</a:t>
            </a:r>
            <a:r>
              <a:rPr lang="en" sz="1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Designing, building, and maintaining websites, scripts, custom programs, and more.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285F4"/>
                </a:solidFill>
              </a:rPr>
              <a:t>Staying Targeted:</a:t>
            </a:r>
            <a:endParaRPr b="1">
              <a:solidFill>
                <a:srgbClr val="4285F4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0850" y="910750"/>
            <a:ext cx="6502302" cy="39811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568134"/>
            <a:ext cx="9144000" cy="571163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Our Approach: Search Example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619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Three Types Of Search Queries: 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Navigational</a:t>
            </a:r>
            <a:endParaRPr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Informational</a:t>
            </a:r>
            <a:endParaRPr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Transactional - this is where we focus search dollars</a:t>
            </a:r>
            <a:endParaRPr b="1"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The Process: 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lang="en" sz="1700">
                <a:solidFill>
                  <a:srgbClr val="FFFFFF"/>
                </a:solidFill>
              </a:rPr>
              <a:t>Establish Goals (with client and on site)</a:t>
            </a:r>
            <a:endParaRPr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lang="en" sz="1700">
                <a:solidFill>
                  <a:srgbClr val="FFFFFF"/>
                </a:solidFill>
              </a:rPr>
              <a:t>Set up a highly organized campaign structure</a:t>
            </a:r>
            <a:endParaRPr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lang="en" sz="1700">
                <a:solidFill>
                  <a:srgbClr val="FFFFFF"/>
                </a:solidFill>
              </a:rPr>
              <a:t>Build out targeting, match with ads (3-5 ads per group)</a:t>
            </a:r>
            <a:endParaRPr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lang="en" sz="1700">
                <a:solidFill>
                  <a:srgbClr val="FFFFFF"/>
                </a:solidFill>
              </a:rPr>
              <a:t>Analyze and Continuous Optimization</a:t>
            </a:r>
            <a:endParaRPr sz="17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AutoNum type="alphaLcPeriod"/>
            </a:pPr>
            <a:r>
              <a:rPr lang="en" sz="1300">
                <a:solidFill>
                  <a:srgbClr val="FFFFFF"/>
                </a:solidFill>
              </a:rPr>
              <a:t>Layer, Separate, Enhance, Negate Targeting</a:t>
            </a:r>
            <a:endParaRPr sz="13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AutoNum type="alphaLcPeriod"/>
            </a:pPr>
            <a:r>
              <a:rPr lang="en" sz="1300">
                <a:solidFill>
                  <a:srgbClr val="FFFFFF"/>
                </a:solidFill>
              </a:rPr>
              <a:t>Continuously Updating Ads &amp; Extensions</a:t>
            </a:r>
            <a:endParaRPr sz="13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AutoNum type="alphaLcPeriod"/>
            </a:pPr>
            <a:r>
              <a:rPr lang="en" sz="1300">
                <a:solidFill>
                  <a:srgbClr val="FFFFFF"/>
                </a:solidFill>
              </a:rPr>
              <a:t>“Defending” Your Presence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